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9" r:id="rId3"/>
    <p:sldId id="261" r:id="rId4"/>
    <p:sldId id="284" r:id="rId5"/>
    <p:sldId id="272" r:id="rId6"/>
    <p:sldId id="286" r:id="rId7"/>
    <p:sldId id="267" r:id="rId8"/>
    <p:sldId id="287" r:id="rId9"/>
    <p:sldId id="262" r:id="rId10"/>
    <p:sldId id="288" r:id="rId11"/>
    <p:sldId id="265" r:id="rId12"/>
    <p:sldId id="289" r:id="rId13"/>
    <p:sldId id="290" r:id="rId14"/>
    <p:sldId id="293" r:id="rId15"/>
    <p:sldId id="294" r:id="rId16"/>
    <p:sldId id="264" r:id="rId17"/>
    <p:sldId id="291" r:id="rId18"/>
    <p:sldId id="292" r:id="rId19"/>
    <p:sldId id="271" r:id="rId20"/>
    <p:sldId id="279" r:id="rId21"/>
  </p:sldIdLst>
  <p:sldSz cx="9144000" cy="5143500" type="screen16x9"/>
  <p:notesSz cx="6858000" cy="9144000"/>
  <p:embeddedFontLst>
    <p:embeddedFont>
      <p:font typeface="Dosis" panose="020B0604020202020204" charset="0"/>
      <p:regular r:id="rId23"/>
      <p:bold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700"/>
    <a:srgbClr val="222222"/>
    <a:srgbClr val="0066FF"/>
    <a:srgbClr val="FF33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FCFD1D-E114-4868-9FD2-0F1ED6A208B8}">
  <a:tblStyle styleId="{86FCFD1D-E114-4868-9FD2-0F1ED6A208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8.svg>
</file>

<file path=ppt/media/image4.png>
</file>

<file path=ppt/media/image4.svg>
</file>

<file path=ppt/media/image40.svg>
</file>

<file path=ppt/media/image42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3814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614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9123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357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891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162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691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262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1333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726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8700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1028475" y="2345350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32" name="Google Shape;32;p5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53" name="Google Shape;53;p7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1104900" y="1224350"/>
            <a:ext cx="2423100" cy="3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652189" y="1224350"/>
            <a:ext cx="2423100" cy="3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6199478" y="1224350"/>
            <a:ext cx="2423100" cy="3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65" name="Google Shape;65;p8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Google Shape;91;p1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1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1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ted">
  <p:cSld name="BLANK_1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Google Shape;97;p1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29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svg"/><Relationship Id="rId5" Type="http://schemas.openxmlformats.org/officeDocument/2006/relationships/image" Target="../media/image30.png"/><Relationship Id="rId4" Type="http://schemas.openxmlformats.org/officeDocument/2006/relationships/image" Target="../media/image38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7.png"/><Relationship Id="rId1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1000" r="-2000" b="-69000"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51598-5EFB-4988-BA55-31A50D285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769" y="1748788"/>
            <a:ext cx="4093067" cy="14102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C202C8-975A-4EA1-9415-EDAA94312627}"/>
              </a:ext>
            </a:extLst>
          </p:cNvPr>
          <p:cNvSpPr txBox="1"/>
          <p:nvPr/>
        </p:nvSpPr>
        <p:spPr>
          <a:xfrm>
            <a:off x="322217" y="483325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Graphic 8" descr="Cursor">
            <a:extLst>
              <a:ext uri="{FF2B5EF4-FFF2-40B4-BE49-F238E27FC236}">
                <a16:creationId xmlns:a16="http://schemas.microsoft.com/office/drawing/2014/main" id="{048533C9-6F69-49C5-9092-6C175E2EC2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340641" y="3339478"/>
            <a:ext cx="763291" cy="7632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Páginas</a:t>
            </a:r>
            <a:r>
              <a:rPr lang="en-US" dirty="0"/>
              <a:t>  </a:t>
            </a:r>
            <a:r>
              <a:rPr lang="en-US" dirty="0" err="1"/>
              <a:t>principales</a:t>
            </a:r>
            <a:endParaRPr dirty="0"/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572000" y="1010669"/>
            <a:ext cx="4591100" cy="2337243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</p:pic>
      <p:pic>
        <p:nvPicPr>
          <p:cNvPr id="8" name="Google Shape;185;p22">
            <a:extLst>
              <a:ext uri="{FF2B5EF4-FFF2-40B4-BE49-F238E27FC236}">
                <a16:creationId xmlns:a16="http://schemas.microsoft.com/office/drawing/2014/main" id="{C76C7272-1FCF-4E3F-8BBA-75878A25867C}"/>
              </a:ext>
            </a:extLst>
          </p:cNvPr>
          <p:cNvPicPr preferRelativeResize="0"/>
          <p:nvPr/>
        </p:nvPicPr>
        <p:blipFill rotWithShape="1">
          <a:blip r:embed="rId4"/>
          <a:srcRect l="-125" r="-125"/>
          <a:stretch/>
        </p:blipFill>
        <p:spPr>
          <a:xfrm>
            <a:off x="-57150" y="1010668"/>
            <a:ext cx="4629150" cy="2337243"/>
          </a:xfrm>
          <a:prstGeom prst="parallelogram">
            <a:avLst>
              <a:gd name="adj" fmla="val 0"/>
            </a:avLst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0B6DE4-7ABD-4E95-8B89-E7035E189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7150" y="3347912"/>
            <a:ext cx="9220250" cy="161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8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Páginas</a:t>
            </a:r>
            <a:r>
              <a:rPr lang="en-US" dirty="0"/>
              <a:t> de </a:t>
            </a:r>
            <a:r>
              <a:rPr lang="en-US" dirty="0" err="1"/>
              <a:t>resultados</a:t>
            </a:r>
            <a:endParaRPr dirty="0"/>
          </a:p>
        </p:txBody>
      </p:sp>
      <p:pic>
        <p:nvPicPr>
          <p:cNvPr id="9" name="Google Shape;185;p22">
            <a:extLst>
              <a:ext uri="{FF2B5EF4-FFF2-40B4-BE49-F238E27FC236}">
                <a16:creationId xmlns:a16="http://schemas.microsoft.com/office/drawing/2014/main" id="{0747B301-EEFD-4BFC-87BF-75162E914CFE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59267" y="1025175"/>
            <a:ext cx="4631267" cy="3123492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5E0724-E20C-49D2-A53F-3B3767462D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122"/>
          <a:stretch/>
        </p:blipFill>
        <p:spPr>
          <a:xfrm>
            <a:off x="4572001" y="1025175"/>
            <a:ext cx="4572000" cy="31234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Panel de </a:t>
            </a:r>
            <a:r>
              <a:rPr lang="en-US" dirty="0" err="1"/>
              <a:t>configuración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A64F8-65AF-4E15-855E-62B9408B59C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"/>
          <a:stretch/>
        </p:blipFill>
        <p:spPr bwMode="auto">
          <a:xfrm>
            <a:off x="2810934" y="1025174"/>
            <a:ext cx="3970867" cy="39024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28726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Panel de </a:t>
            </a:r>
            <a:r>
              <a:rPr lang="en-US" dirty="0" err="1"/>
              <a:t>administración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3CA99-0B4C-422D-8431-0D84BE4852B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025174"/>
            <a:ext cx="4486275" cy="390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73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Login y </a:t>
            </a:r>
            <a:r>
              <a:rPr lang="en-US" dirty="0" err="1"/>
              <a:t>registro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69BED6-A3D4-4EB4-A687-60E8BF65AE56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"/>
          <a:stretch/>
        </p:blipFill>
        <p:spPr bwMode="auto">
          <a:xfrm>
            <a:off x="4638675" y="1571624"/>
            <a:ext cx="4505325" cy="23336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71F0F9-958D-4852-9D1E-C52F6EB83DC4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"/>
          <a:stretch/>
        </p:blipFill>
        <p:spPr bwMode="auto">
          <a:xfrm>
            <a:off x="-66675" y="1571625"/>
            <a:ext cx="4705350" cy="23336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58931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</a:t>
            </a:r>
            <a:r>
              <a:rPr lang="en-US" dirty="0"/>
              <a:t>mails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E7CCB3-22A3-44F5-9B91-71A89749F8C7}"/>
              </a:ext>
            </a:extLst>
          </p:cNvPr>
          <p:cNvSpPr txBox="1"/>
          <p:nvPr/>
        </p:nvSpPr>
        <p:spPr>
          <a:xfrm>
            <a:off x="1104900" y="1189617"/>
            <a:ext cx="7134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Verificación de email y recuperación de contraseña</a:t>
            </a:r>
            <a:endParaRPr lang="en-US" sz="2400" dirty="0"/>
          </a:p>
        </p:txBody>
      </p:sp>
      <p:pic>
        <p:nvPicPr>
          <p:cNvPr id="7" name="Imagen 62">
            <a:extLst>
              <a:ext uri="{FF2B5EF4-FFF2-40B4-BE49-F238E27FC236}">
                <a16:creationId xmlns:a16="http://schemas.microsoft.com/office/drawing/2014/main" id="{102EAB3F-2FD8-4705-9F42-83E3E863015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520" y="1828800"/>
            <a:ext cx="2516655" cy="3038625"/>
          </a:xfrm>
          <a:prstGeom prst="rect">
            <a:avLst/>
          </a:prstGeom>
        </p:spPr>
      </p:pic>
      <p:pic>
        <p:nvPicPr>
          <p:cNvPr id="8" name="Imagen 61">
            <a:extLst>
              <a:ext uri="{FF2B5EF4-FFF2-40B4-BE49-F238E27FC236}">
                <a16:creationId xmlns:a16="http://schemas.microsoft.com/office/drawing/2014/main" id="{2A63C406-7322-4F6B-B108-E9BE596006B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196" y="1841876"/>
            <a:ext cx="2388930" cy="307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20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Diseño adaptativo</a:t>
            </a:r>
            <a:endParaRPr dirty="0"/>
          </a:p>
        </p:txBody>
      </p:sp>
      <p:sp>
        <p:nvSpPr>
          <p:cNvPr id="13" name="Google Shape;272;p32">
            <a:extLst>
              <a:ext uri="{FF2B5EF4-FFF2-40B4-BE49-F238E27FC236}">
                <a16:creationId xmlns:a16="http://schemas.microsoft.com/office/drawing/2014/main" id="{E378BB95-9EE5-4721-BBEE-9D3C0D019205}"/>
              </a:ext>
            </a:extLst>
          </p:cNvPr>
          <p:cNvSpPr/>
          <p:nvPr/>
        </p:nvSpPr>
        <p:spPr>
          <a:xfrm>
            <a:off x="444500" y="1892300"/>
            <a:ext cx="1320800" cy="2621515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22222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88;p34">
            <a:extLst>
              <a:ext uri="{FF2B5EF4-FFF2-40B4-BE49-F238E27FC236}">
                <a16:creationId xmlns:a16="http://schemas.microsoft.com/office/drawing/2014/main" id="{705BC3BA-23AE-4431-AE4F-C37DCBF5ED58}"/>
              </a:ext>
            </a:extLst>
          </p:cNvPr>
          <p:cNvSpPr/>
          <p:nvPr/>
        </p:nvSpPr>
        <p:spPr>
          <a:xfrm>
            <a:off x="2081737" y="1590218"/>
            <a:ext cx="1975100" cy="2923597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22222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96;p35">
            <a:extLst>
              <a:ext uri="{FF2B5EF4-FFF2-40B4-BE49-F238E27FC236}">
                <a16:creationId xmlns:a16="http://schemas.microsoft.com/office/drawing/2014/main" id="{99FE3FEF-8186-4531-B0A2-E8F1C5B28E35}"/>
              </a:ext>
            </a:extLst>
          </p:cNvPr>
          <p:cNvSpPr/>
          <p:nvPr/>
        </p:nvSpPr>
        <p:spPr>
          <a:xfrm>
            <a:off x="4373275" y="1257492"/>
            <a:ext cx="4397450" cy="3256323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22222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A457B3-5C2F-4F37-9325-D5464837F5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5"/>
          <a:stretch/>
        </p:blipFill>
        <p:spPr>
          <a:xfrm>
            <a:off x="2207419" y="1857600"/>
            <a:ext cx="1730559" cy="23976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t="416" r="1315"/>
          <a:stretch/>
        </p:blipFill>
        <p:spPr>
          <a:xfrm>
            <a:off x="500520" y="2109788"/>
            <a:ext cx="1208760" cy="21249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DDA43A-C68C-4DA2-A80E-C91D8595E3BE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t="37" r="381" b="1"/>
          <a:stretch/>
        </p:blipFill>
        <p:spPr>
          <a:xfrm>
            <a:off x="4556000" y="1432800"/>
            <a:ext cx="4053600" cy="244909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FF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961800" y="2383597"/>
            <a:ext cx="616640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Seguridad</a:t>
            </a:r>
            <a:endParaRPr dirty="0"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961800" y="3543397"/>
            <a:ext cx="7682388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¿Qué medidas de seguridad contiene?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616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>
            <a:spLocks noGrp="1"/>
          </p:cNvSpPr>
          <p:nvPr>
            <p:ph type="body" idx="1"/>
          </p:nvPr>
        </p:nvSpPr>
        <p:spPr>
          <a:xfrm>
            <a:off x="603325" y="1376750"/>
            <a:ext cx="27660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400" b="1" dirty="0"/>
              <a:t>Página web</a:t>
            </a:r>
          </a:p>
          <a:p>
            <a:pPr marL="342900" indent="-342900"/>
            <a:r>
              <a:rPr lang="en-US" sz="1800" dirty="0" err="1"/>
              <a:t>Validaciones</a:t>
            </a:r>
            <a:r>
              <a:rPr lang="en-US" sz="1800" dirty="0"/>
              <a:t> de Laravel</a:t>
            </a:r>
            <a:endParaRPr lang="es-ES" sz="1800" dirty="0"/>
          </a:p>
          <a:p>
            <a:pPr marL="342900" indent="-342900"/>
            <a:r>
              <a:rPr lang="es-ES" sz="1800" dirty="0"/>
              <a:t>Ruta de las imágenes encapsuladas</a:t>
            </a:r>
            <a:endParaRPr lang="en-US" sz="1800" dirty="0"/>
          </a:p>
        </p:txBody>
      </p:sp>
      <p:sp>
        <p:nvSpPr>
          <p:cNvPr id="255" name="Google Shape;255;p30"/>
          <p:cNvSpPr txBox="1">
            <a:spLocks noGrp="1"/>
          </p:cNvSpPr>
          <p:nvPr>
            <p:ph type="body" idx="2"/>
          </p:nvPr>
        </p:nvSpPr>
        <p:spPr>
          <a:xfrm>
            <a:off x="3305174" y="1376750"/>
            <a:ext cx="2981325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400" b="1" dirty="0"/>
              <a:t>Robot de indexación</a:t>
            </a:r>
          </a:p>
          <a:p>
            <a:pPr marL="171450" indent="-171450"/>
            <a:r>
              <a:rPr lang="es-ES" sz="1800" dirty="0"/>
              <a:t>Prevención contra páginas maliciosas. API Virus Total.</a:t>
            </a:r>
            <a:endParaRPr lang="en-US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256" name="Google Shape;256;p30"/>
          <p:cNvSpPr txBox="1">
            <a:spLocks noGrp="1"/>
          </p:cNvSpPr>
          <p:nvPr>
            <p:ph type="body" idx="3"/>
          </p:nvPr>
        </p:nvSpPr>
        <p:spPr>
          <a:xfrm>
            <a:off x="6286499" y="1376750"/>
            <a:ext cx="24231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Cifrado HTTPS</a:t>
            </a:r>
            <a:endParaRPr sz="2400" b="1" dirty="0"/>
          </a:p>
          <a:p>
            <a:pPr marL="171450" indent="-171450"/>
            <a:r>
              <a:rPr lang="en-US" sz="1800" dirty="0" err="1"/>
              <a:t>Certificado</a:t>
            </a:r>
            <a:r>
              <a:rPr lang="en-US" sz="1800" dirty="0"/>
              <a:t> SSL de Let’s Encrypt</a:t>
            </a:r>
            <a:endParaRPr sz="1800" dirty="0"/>
          </a:p>
        </p:txBody>
      </p:sp>
      <p:sp>
        <p:nvSpPr>
          <p:cNvPr id="16" name="Google Shape;166;p20">
            <a:extLst>
              <a:ext uri="{FF2B5EF4-FFF2-40B4-BE49-F238E27FC236}">
                <a16:creationId xmlns:a16="http://schemas.microsoft.com/office/drawing/2014/main" id="{7725B899-E658-4C32-A1E4-5F82C8563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</a:t>
            </a:r>
            <a:r>
              <a:rPr lang="en-US" dirty="0" err="1"/>
              <a:t>eguridad</a:t>
            </a:r>
            <a:endParaRPr dirty="0"/>
          </a:p>
        </p:txBody>
      </p:sp>
      <p:pic>
        <p:nvPicPr>
          <p:cNvPr id="9" name="Graphic 8" descr="Lock">
            <a:extLst>
              <a:ext uri="{FF2B5EF4-FFF2-40B4-BE49-F238E27FC236}">
                <a16:creationId xmlns:a16="http://schemas.microsoft.com/office/drawing/2014/main" id="{05FEB516-D1D2-4EEC-9EB9-E20ADBE19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01386" y="3191649"/>
            <a:ext cx="1404199" cy="1404199"/>
          </a:xfrm>
          <a:prstGeom prst="rect">
            <a:avLst/>
          </a:prstGeom>
        </p:spPr>
      </p:pic>
      <p:pic>
        <p:nvPicPr>
          <p:cNvPr id="11" name="Graphic 10" descr="Safe">
            <a:extLst>
              <a:ext uri="{FF2B5EF4-FFF2-40B4-BE49-F238E27FC236}">
                <a16:creationId xmlns:a16="http://schemas.microsoft.com/office/drawing/2014/main" id="{157E3C6F-FF24-4460-8CA0-11F7592F7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086087" y="3191648"/>
            <a:ext cx="1404200" cy="1404200"/>
          </a:xfrm>
          <a:prstGeom prst="rect">
            <a:avLst/>
          </a:prstGeom>
        </p:spPr>
      </p:pic>
      <p:pic>
        <p:nvPicPr>
          <p:cNvPr id="13" name="Graphic 12" descr="Bug under magnifying glass">
            <a:extLst>
              <a:ext uri="{FF2B5EF4-FFF2-40B4-BE49-F238E27FC236}">
                <a16:creationId xmlns:a16="http://schemas.microsoft.com/office/drawing/2014/main" id="{8C63D01E-CFCD-4C0E-9B15-5C6F601BFE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4093736" y="3191648"/>
            <a:ext cx="1404200" cy="140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91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ctrTitle" idx="4294967295"/>
          </p:nvPr>
        </p:nvSpPr>
        <p:spPr>
          <a:xfrm>
            <a:off x="1561425" y="876600"/>
            <a:ext cx="68967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8700"/>
                </a:solidFill>
              </a:rPr>
              <a:t>100%</a:t>
            </a:r>
            <a:endParaRPr sz="6000" dirty="0">
              <a:solidFill>
                <a:srgbClr val="FF8700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4294967295"/>
          </p:nvPr>
        </p:nvSpPr>
        <p:spPr>
          <a:xfrm>
            <a:off x="1561425" y="1487502"/>
            <a:ext cx="6896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¡</a:t>
            </a:r>
            <a:r>
              <a:rPr lang="en-US" sz="1800" dirty="0" err="1"/>
              <a:t>Objetivos</a:t>
            </a:r>
            <a:r>
              <a:rPr lang="en-US" sz="1800" dirty="0"/>
              <a:t> </a:t>
            </a:r>
            <a:r>
              <a:rPr lang="en-US" sz="1800" dirty="0" err="1"/>
              <a:t>cumplidos</a:t>
            </a:r>
            <a:r>
              <a:rPr lang="en-US" sz="1800" dirty="0"/>
              <a:t>!</a:t>
            </a:r>
            <a:endParaRPr sz="1800" dirty="0"/>
          </a:p>
        </p:txBody>
      </p:sp>
      <p:sp>
        <p:nvSpPr>
          <p:cNvPr id="235" name="Google Shape;235;p28"/>
          <p:cNvSpPr txBox="1">
            <a:spLocks noGrp="1"/>
          </p:cNvSpPr>
          <p:nvPr>
            <p:ph type="ctrTitle" idx="4294967295"/>
          </p:nvPr>
        </p:nvSpPr>
        <p:spPr>
          <a:xfrm>
            <a:off x="2985075" y="3505500"/>
            <a:ext cx="54732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8700"/>
                </a:solidFill>
              </a:rPr>
              <a:t>6.480€</a:t>
            </a:r>
            <a:endParaRPr sz="6000" dirty="0">
              <a:solidFill>
                <a:srgbClr val="FF8700"/>
              </a:solidFill>
            </a:endParaRPr>
          </a:p>
        </p:txBody>
      </p:sp>
      <p:sp>
        <p:nvSpPr>
          <p:cNvPr id="236" name="Google Shape;236;p28"/>
          <p:cNvSpPr txBox="1">
            <a:spLocks noGrp="1"/>
          </p:cNvSpPr>
          <p:nvPr>
            <p:ph type="subTitle" idx="4294967295"/>
          </p:nvPr>
        </p:nvSpPr>
        <p:spPr>
          <a:xfrm>
            <a:off x="2985075" y="4116400"/>
            <a:ext cx="54732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/>
              <a:t>Coste</a:t>
            </a:r>
            <a:r>
              <a:rPr lang="en-US" sz="1800" dirty="0"/>
              <a:t> del </a:t>
            </a:r>
            <a:r>
              <a:rPr lang="en-US" sz="1800" dirty="0" err="1"/>
              <a:t>desarrollo</a:t>
            </a:r>
            <a:endParaRPr sz="1800" dirty="0"/>
          </a:p>
        </p:txBody>
      </p:sp>
      <p:sp>
        <p:nvSpPr>
          <p:cNvPr id="237" name="Google Shape;237;p28"/>
          <p:cNvSpPr txBox="1">
            <a:spLocks noGrp="1"/>
          </p:cNvSpPr>
          <p:nvPr>
            <p:ph type="ctrTitle" idx="4294967295"/>
          </p:nvPr>
        </p:nvSpPr>
        <p:spPr>
          <a:xfrm>
            <a:off x="2296200" y="2191050"/>
            <a:ext cx="61620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8700"/>
                </a:solidFill>
              </a:rPr>
              <a:t>162 </a:t>
            </a:r>
            <a:r>
              <a:rPr lang="en-US" sz="6000" dirty="0">
                <a:solidFill>
                  <a:srgbClr val="FF8700"/>
                </a:solidFill>
              </a:rPr>
              <a:t>horas</a:t>
            </a:r>
            <a:endParaRPr sz="6000" dirty="0">
              <a:solidFill>
                <a:srgbClr val="FF8700"/>
              </a:solidFill>
            </a:endParaRPr>
          </a:p>
        </p:txBody>
      </p:sp>
      <p:sp>
        <p:nvSpPr>
          <p:cNvPr id="9" name="Google Shape;236;p28">
            <a:extLst>
              <a:ext uri="{FF2B5EF4-FFF2-40B4-BE49-F238E27FC236}">
                <a16:creationId xmlns:a16="http://schemas.microsoft.com/office/drawing/2014/main" id="{B6956C79-D3B7-43B0-82E9-9C576EDFA185}"/>
              </a:ext>
            </a:extLst>
          </p:cNvPr>
          <p:cNvSpPr txBox="1">
            <a:spLocks/>
          </p:cNvSpPr>
          <p:nvPr/>
        </p:nvSpPr>
        <p:spPr>
          <a:xfrm>
            <a:off x="2296200" y="2832525"/>
            <a:ext cx="54732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Roboto"/>
              <a:buNone/>
            </a:pPr>
            <a:r>
              <a:rPr lang="en-US" sz="1800" dirty="0" err="1"/>
              <a:t>Tiempo</a:t>
            </a:r>
            <a:r>
              <a:rPr lang="en-US" sz="1800" dirty="0"/>
              <a:t> del </a:t>
            </a:r>
            <a:r>
              <a:rPr lang="en-US" sz="1800" dirty="0" err="1"/>
              <a:t>desarrollo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00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1028475" y="2441602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</a:t>
            </a:r>
            <a:r>
              <a:rPr lang="en-US" dirty="0" err="1"/>
              <a:t>Qué</a:t>
            </a:r>
            <a:r>
              <a:rPr lang="en-US" dirty="0"/>
              <a:t> es </a:t>
            </a:r>
            <a:r>
              <a:rPr lang="en-US" dirty="0" err="1"/>
              <a:t>Loopz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028475" y="3485745"/>
            <a:ext cx="7682388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Un buscador que permite la búsqueda en la red.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8700"/>
                </a:solidFill>
              </a:rPr>
              <a:t>¡</a:t>
            </a:r>
            <a:r>
              <a:rPr lang="en-US" sz="6000" dirty="0">
                <a:solidFill>
                  <a:srgbClr val="FF8700"/>
                </a:solidFill>
              </a:rPr>
              <a:t>GRACIAS</a:t>
            </a:r>
            <a:r>
              <a:rPr lang="en" sz="6000" dirty="0">
                <a:solidFill>
                  <a:srgbClr val="FF8700"/>
                </a:solidFill>
              </a:rPr>
              <a:t>!</a:t>
            </a:r>
            <a:endParaRPr sz="6000" dirty="0">
              <a:solidFill>
                <a:srgbClr val="FF8700"/>
              </a:solidFill>
            </a:endParaRPr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4294967295"/>
          </p:nvPr>
        </p:nvSpPr>
        <p:spPr>
          <a:xfrm>
            <a:off x="1033300" y="2630575"/>
            <a:ext cx="7185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FFFFFF"/>
                </a:solidFill>
              </a:rPr>
              <a:t>¿Alguna </a:t>
            </a:r>
            <a:r>
              <a:rPr lang="es-ES" sz="2400" b="1" dirty="0">
                <a:solidFill>
                  <a:srgbClr val="FFFFFF"/>
                </a:solidFill>
              </a:rPr>
              <a:t>pregunta?</a:t>
            </a:r>
            <a:endParaRPr sz="2400" b="1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Componentes y características</a:t>
            </a:r>
            <a:endParaRPr dirty="0"/>
          </a:p>
        </p:txBody>
      </p:sp>
      <p:sp>
        <p:nvSpPr>
          <p:cNvPr id="140" name="Google Shape;140;p18"/>
          <p:cNvSpPr txBox="1">
            <a:spLocks noGrp="1"/>
          </p:cNvSpPr>
          <p:nvPr>
            <p:ph type="body" idx="1"/>
          </p:nvPr>
        </p:nvSpPr>
        <p:spPr>
          <a:xfrm>
            <a:off x="1104900" y="880032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s-ES" dirty="0"/>
              <a:t>Motor de búsqueda.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/>
              <a:t>Direcciones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/>
              <a:t>Imágenes</a:t>
            </a: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s-ES" dirty="0"/>
              <a:t>Robot de indexación.</a:t>
            </a: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s-ES" dirty="0"/>
              <a:t>Registro de usuarios.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/>
              <a:t>Personalización</a:t>
            </a:r>
            <a:r>
              <a:rPr lang="es-ES" dirty="0" smtClean="0"/>
              <a:t>.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 smtClean="0"/>
              <a:t>Alta de sitios web</a:t>
            </a:r>
            <a:endParaRPr lang="es-ES" dirty="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s-ES" dirty="0"/>
              <a:t>Diseño adaptativo.</a:t>
            </a: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endParaRPr lang="es-ES" dirty="0"/>
          </a:p>
        </p:txBody>
      </p:sp>
      <p:pic>
        <p:nvPicPr>
          <p:cNvPr id="3" name="Graphic 2" descr="Images">
            <a:extLst>
              <a:ext uri="{FF2B5EF4-FFF2-40B4-BE49-F238E27FC236}">
                <a16:creationId xmlns:a16="http://schemas.microsoft.com/office/drawing/2014/main" id="{7EE85ED0-0214-462A-AF8A-27A0997D04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530547" y="1979470"/>
            <a:ext cx="512171" cy="512171"/>
          </a:xfrm>
          <a:prstGeom prst="rect">
            <a:avLst/>
          </a:prstGeom>
        </p:spPr>
      </p:pic>
      <p:pic>
        <p:nvPicPr>
          <p:cNvPr id="5" name="Graphic 4" descr="Internet">
            <a:extLst>
              <a:ext uri="{FF2B5EF4-FFF2-40B4-BE49-F238E27FC236}">
                <a16:creationId xmlns:a16="http://schemas.microsoft.com/office/drawing/2014/main" id="{12536F9A-857A-43BD-BAF4-5F3AE6A1EA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765076" y="1470866"/>
            <a:ext cx="680517" cy="680517"/>
          </a:xfrm>
          <a:prstGeom prst="rect">
            <a:avLst/>
          </a:prstGeom>
        </p:spPr>
      </p:pic>
      <p:pic>
        <p:nvPicPr>
          <p:cNvPr id="7" name="Graphic 6" descr="Magnifying glass">
            <a:extLst>
              <a:ext uri="{FF2B5EF4-FFF2-40B4-BE49-F238E27FC236}">
                <a16:creationId xmlns:a16="http://schemas.microsoft.com/office/drawing/2014/main" id="{46F72068-395E-411C-A305-04D5283DBB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5038666" y="1007798"/>
            <a:ext cx="580081" cy="580081"/>
          </a:xfrm>
          <a:prstGeom prst="rect">
            <a:avLst/>
          </a:prstGeom>
        </p:spPr>
      </p:pic>
      <p:pic>
        <p:nvPicPr>
          <p:cNvPr id="9" name="Graphic 8" descr="Smart Phone">
            <a:extLst>
              <a:ext uri="{FF2B5EF4-FFF2-40B4-BE49-F238E27FC236}">
                <a16:creationId xmlns:a16="http://schemas.microsoft.com/office/drawing/2014/main" id="{48C73F9B-EBA7-4A43-BA76-5DD414E20C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4816535" y="4400012"/>
            <a:ext cx="512171" cy="512171"/>
          </a:xfrm>
          <a:prstGeom prst="rect">
            <a:avLst/>
          </a:prstGeom>
        </p:spPr>
      </p:pic>
      <p:pic>
        <p:nvPicPr>
          <p:cNvPr id="11" name="Graphic 10" descr="User">
            <a:extLst>
              <a:ext uri="{FF2B5EF4-FFF2-40B4-BE49-F238E27FC236}">
                <a16:creationId xmlns:a16="http://schemas.microsoft.com/office/drawing/2014/main" id="{FB6B8C46-C3E4-4803-A4D3-CFF6511EA1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5182235" y="2951851"/>
            <a:ext cx="580081" cy="580081"/>
          </a:xfrm>
          <a:prstGeom prst="rect">
            <a:avLst/>
          </a:prstGeom>
        </p:spPr>
      </p:pic>
      <p:pic>
        <p:nvPicPr>
          <p:cNvPr id="13" name="Graphic 12" descr="Palette">
            <a:extLst>
              <a:ext uri="{FF2B5EF4-FFF2-40B4-BE49-F238E27FC236}">
                <a16:creationId xmlns:a16="http://schemas.microsoft.com/office/drawing/2014/main" id="{C13BBCDA-7381-42B6-A7FB-CF364EB894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4467150" y="3367169"/>
            <a:ext cx="652564" cy="652564"/>
          </a:xfrm>
          <a:prstGeom prst="rect">
            <a:avLst/>
          </a:prstGeom>
        </p:spPr>
      </p:pic>
      <p:pic>
        <p:nvPicPr>
          <p:cNvPr id="15" name="Graphic 14" descr="Bug">
            <a:extLst>
              <a:ext uri="{FF2B5EF4-FFF2-40B4-BE49-F238E27FC236}">
                <a16:creationId xmlns:a16="http://schemas.microsoft.com/office/drawing/2014/main" id="{54D3647F-8222-4F56-84A9-8E12D34158D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p:blipFill>
        <p:spPr>
          <a:xfrm>
            <a:off x="5216189" y="2450676"/>
            <a:ext cx="512171" cy="512171"/>
          </a:xfrm>
          <a:prstGeom prst="rect">
            <a:avLst/>
          </a:prstGeom>
        </p:spPr>
      </p:pic>
      <p:sp>
        <p:nvSpPr>
          <p:cNvPr id="2" name="Más 1"/>
          <p:cNvSpPr/>
          <p:nvPr/>
        </p:nvSpPr>
        <p:spPr>
          <a:xfrm>
            <a:off x="4555889" y="3929873"/>
            <a:ext cx="563825" cy="520440"/>
          </a:xfrm>
          <a:prstGeom prst="mathPlus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FF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1028475" y="2289850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</a:t>
            </a:r>
            <a:r>
              <a:rPr lang="en-US" dirty="0"/>
              <a:t>Cómo </a:t>
            </a:r>
            <a:r>
              <a:rPr lang="en-US" dirty="0" err="1"/>
              <a:t>funciona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84A924-1D42-4D5E-A59F-82FF6A849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475" y="3257144"/>
            <a:ext cx="6539388" cy="570000"/>
          </a:xfrm>
        </p:spPr>
        <p:txBody>
          <a:bodyPr/>
          <a:lstStyle/>
          <a:p>
            <a:r>
              <a:rPr lang="es-ES" dirty="0"/>
              <a:t>¿Qué ocurre detrás de una búsqueda?</a:t>
            </a:r>
          </a:p>
          <a:p>
            <a:r>
              <a:rPr lang="es-ES" dirty="0"/>
              <a:t>¿Qué hace el robot de </a:t>
            </a:r>
            <a:r>
              <a:rPr lang="es-ES" dirty="0" err="1"/>
              <a:t>Loopz</a:t>
            </a:r>
            <a:r>
              <a:rPr lang="es-ES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Robot de </a:t>
            </a:r>
            <a:r>
              <a:rPr lang="en-US" dirty="0" err="1"/>
              <a:t>indexación</a:t>
            </a:r>
            <a:endParaRPr dirty="0"/>
          </a:p>
        </p:txBody>
      </p:sp>
      <p:sp>
        <p:nvSpPr>
          <p:cNvPr id="245" name="Google Shape;245;p29"/>
          <p:cNvSpPr/>
          <p:nvPr/>
        </p:nvSpPr>
        <p:spPr>
          <a:xfrm>
            <a:off x="149732" y="1762652"/>
            <a:ext cx="2538401" cy="1443300"/>
          </a:xfrm>
          <a:prstGeom prst="chevron">
            <a:avLst>
              <a:gd name="adj" fmla="val 25486"/>
            </a:avLst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Entra a un</a:t>
            </a:r>
            <a:r>
              <a:rPr lang="en-U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-US" sz="1800" dirty="0" err="1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dirección</a:t>
            </a:r>
            <a:endParaRPr lang="en"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4572000" y="1762652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Guarda sus palabras e imágenes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6698942" y="1762652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Entra a sus enlaces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247;p29">
            <a:extLst>
              <a:ext uri="{FF2B5EF4-FFF2-40B4-BE49-F238E27FC236}">
                <a16:creationId xmlns:a16="http://schemas.microsoft.com/office/drawing/2014/main" id="{5152CCA2-BF98-41E3-B92A-0DCE202D402C}"/>
              </a:ext>
            </a:extLst>
          </p:cNvPr>
          <p:cNvSpPr/>
          <p:nvPr/>
        </p:nvSpPr>
        <p:spPr>
          <a:xfrm>
            <a:off x="2440717" y="1762651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Si no la conoce, la guarda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72A010-D7EC-42F0-AF15-D59891362D40}"/>
              </a:ext>
            </a:extLst>
          </p:cNvPr>
          <p:cNvSpPr txBox="1"/>
          <p:nvPr/>
        </p:nvSpPr>
        <p:spPr>
          <a:xfrm>
            <a:off x="1857440" y="1054766"/>
            <a:ext cx="5219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chemeClr val="tx2">
                    <a:lumMod val="25000"/>
                  </a:schemeClr>
                </a:solidFill>
              </a:rPr>
              <a:t>20 robots simultáneos</a:t>
            </a:r>
            <a:endParaRPr lang="en-US" sz="4000"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080C00-F53D-4DE5-BBBB-A7E5CF422B80}"/>
              </a:ext>
            </a:extLst>
          </p:cNvPr>
          <p:cNvSpPr txBox="1"/>
          <p:nvPr/>
        </p:nvSpPr>
        <p:spPr>
          <a:xfrm>
            <a:off x="1313869" y="3611152"/>
            <a:ext cx="63983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tx2">
                    <a:lumMod val="25000"/>
                  </a:schemeClr>
                </a:solidFill>
              </a:rPr>
              <a:t>Capacidad de actualización</a:t>
            </a:r>
          </a:p>
          <a:p>
            <a:pPr algn="ctr"/>
            <a:endParaRPr lang="es-ES" sz="800" dirty="0">
              <a:solidFill>
                <a:schemeClr val="tx2">
                  <a:lumMod val="25000"/>
                </a:schemeClr>
              </a:solidFill>
            </a:endParaRPr>
          </a:p>
          <a:p>
            <a:pPr algn="ctr"/>
            <a:r>
              <a:rPr lang="es-ES" sz="2800" dirty="0">
                <a:solidFill>
                  <a:schemeClr val="tx2">
                    <a:lumMod val="25000"/>
                  </a:schemeClr>
                </a:solidFill>
              </a:rPr>
              <a:t>Interfaz gráfica</a:t>
            </a:r>
            <a:endParaRPr lang="en-US" sz="2800" dirty="0">
              <a:solidFill>
                <a:schemeClr val="tx2">
                  <a:lumMod val="2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557478-8C75-46AF-B97F-6175F82A6BB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050" y="3557807"/>
            <a:ext cx="2089978" cy="103292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0942C8-743D-42AD-862C-247FBA34E591}"/>
              </a:ext>
            </a:extLst>
          </p:cNvPr>
          <p:cNvSpPr/>
          <p:nvPr/>
        </p:nvSpPr>
        <p:spPr>
          <a:xfrm>
            <a:off x="697886" y="3692320"/>
            <a:ext cx="1358721" cy="792828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rgbClr val="FF8700"/>
                </a:solidFill>
                <a:latin typeface="Roboto"/>
                <a:ea typeface="Roboto"/>
              </a:rPr>
              <a:t>Análisis</a:t>
            </a:r>
          </a:p>
          <a:p>
            <a:pPr algn="ctr"/>
            <a:r>
              <a:rPr lang="es-ES" sz="1600" dirty="0">
                <a:solidFill>
                  <a:srgbClr val="FF8700"/>
                </a:solidFill>
                <a:latin typeface="Roboto"/>
                <a:ea typeface="Roboto"/>
              </a:rPr>
              <a:t>Robots.txt</a:t>
            </a:r>
            <a:endParaRPr lang="en-US" sz="1600" dirty="0">
              <a:solidFill>
                <a:srgbClr val="FF8700"/>
              </a:solidFill>
              <a:latin typeface="Roboto"/>
              <a:ea typeface="Roboto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839914-192B-4250-9E25-24C76E95EB28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1377247" y="2821535"/>
            <a:ext cx="92382" cy="870785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Motor de </a:t>
            </a:r>
            <a:r>
              <a:rPr lang="en-US" dirty="0" err="1"/>
              <a:t>búsqueda</a:t>
            </a:r>
            <a:endParaRPr dirty="0"/>
          </a:p>
        </p:txBody>
      </p:sp>
      <p:sp>
        <p:nvSpPr>
          <p:cNvPr id="245" name="Google Shape;245;p29"/>
          <p:cNvSpPr/>
          <p:nvPr/>
        </p:nvSpPr>
        <p:spPr>
          <a:xfrm>
            <a:off x="190286" y="1762961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Usuario hace una búsqueda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4467149" y="1762961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Se ordenan los resultados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6617070" y="1762961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Se </a:t>
            </a:r>
            <a:r>
              <a:rPr lang="en-US" sz="1800" dirty="0" err="1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muestran</a:t>
            </a:r>
            <a:r>
              <a:rPr lang="en-U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 los </a:t>
            </a:r>
            <a:r>
              <a:rPr lang="en-US" sz="1800" dirty="0" err="1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resultados</a:t>
            </a:r>
            <a:r>
              <a:rPr lang="en-U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 al </a:t>
            </a:r>
            <a:r>
              <a:rPr lang="en-US" sz="1800" dirty="0" err="1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usuario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247;p29">
            <a:extLst>
              <a:ext uri="{FF2B5EF4-FFF2-40B4-BE49-F238E27FC236}">
                <a16:creationId xmlns:a16="http://schemas.microsoft.com/office/drawing/2014/main" id="{5152CCA2-BF98-41E3-B92A-0DCE202D402C}"/>
              </a:ext>
            </a:extLst>
          </p:cNvPr>
          <p:cNvSpPr/>
          <p:nvPr/>
        </p:nvSpPr>
        <p:spPr>
          <a:xfrm>
            <a:off x="2317228" y="1762961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Se consulta a la BBDD cada palabra.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9035C3-D6AD-465C-9B00-6C4F28D7D307}"/>
              </a:ext>
            </a:extLst>
          </p:cNvPr>
          <p:cNvSpPr txBox="1"/>
          <p:nvPr/>
        </p:nvSpPr>
        <p:spPr>
          <a:xfrm>
            <a:off x="0" y="3733176"/>
            <a:ext cx="3423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Búsqueda detallada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9A70A-F923-4DA1-9F68-A7A689BD4766}"/>
              </a:ext>
            </a:extLst>
          </p:cNvPr>
          <p:cNvSpPr txBox="1"/>
          <p:nvPr/>
        </p:nvSpPr>
        <p:spPr>
          <a:xfrm>
            <a:off x="6015164" y="3733176"/>
            <a:ext cx="248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Vistas previas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8CA5EE-70B8-44C9-A91D-AEBA35C9D2A9}"/>
              </a:ext>
            </a:extLst>
          </p:cNvPr>
          <p:cNvSpPr txBox="1"/>
          <p:nvPr/>
        </p:nvSpPr>
        <p:spPr>
          <a:xfrm>
            <a:off x="1857440" y="1040125"/>
            <a:ext cx="5219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tx2">
                    <a:lumMod val="25000"/>
                  </a:schemeClr>
                </a:solidFill>
              </a:rPr>
              <a:t>Tiempo mínimo</a:t>
            </a:r>
            <a:endParaRPr lang="en-US" sz="4000"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2" name="Google Shape;247;p29">
            <a:extLst>
              <a:ext uri="{FF2B5EF4-FFF2-40B4-BE49-F238E27FC236}">
                <a16:creationId xmlns:a16="http://schemas.microsoft.com/office/drawing/2014/main" id="{2BD59CBF-ADFD-4B36-AD0A-0455571DCF7C}"/>
              </a:ext>
            </a:extLst>
          </p:cNvPr>
          <p:cNvSpPr/>
          <p:nvPr/>
        </p:nvSpPr>
        <p:spPr>
          <a:xfrm>
            <a:off x="3382650" y="3381725"/>
            <a:ext cx="2378700" cy="1443300"/>
          </a:xfrm>
          <a:prstGeom prst="chevron">
            <a:avLst>
              <a:gd name="adj" fmla="val 25486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8700"/>
                </a:solidFill>
                <a:latin typeface="Roboto"/>
                <a:ea typeface="Roboto"/>
                <a:cs typeface="Roboto"/>
                <a:sym typeface="Roboto"/>
              </a:rPr>
              <a:t>Se consultan las imágenes de cada dirección</a:t>
            </a:r>
            <a:endParaRPr sz="1800" dirty="0">
              <a:solidFill>
                <a:srgbClr val="FF8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68AE456-7A4B-4619-806D-E0337BE98BA8}"/>
              </a:ext>
            </a:extLst>
          </p:cNvPr>
          <p:cNvCxnSpPr>
            <a:cxnSpLocks/>
            <a:stCxn id="12" idx="0"/>
            <a:endCxn id="7" idx="3"/>
          </p:cNvCxnSpPr>
          <p:nvPr/>
        </p:nvCxnSpPr>
        <p:spPr>
          <a:xfrm flipV="1">
            <a:off x="4388080" y="2484611"/>
            <a:ext cx="307848" cy="897114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09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Coordinación</a:t>
            </a:r>
            <a:r>
              <a:rPr lang="en-US" dirty="0"/>
              <a:t> Motor - Robot</a:t>
            </a:r>
            <a:endParaRPr dirty="0"/>
          </a:p>
        </p:txBody>
      </p:sp>
      <p:sp>
        <p:nvSpPr>
          <p:cNvPr id="5" name="Google Shape;198;p24">
            <a:extLst>
              <a:ext uri="{FF2B5EF4-FFF2-40B4-BE49-F238E27FC236}">
                <a16:creationId xmlns:a16="http://schemas.microsoft.com/office/drawing/2014/main" id="{DD56A06B-F91C-442F-8ED5-5F8A558078FE}"/>
              </a:ext>
            </a:extLst>
          </p:cNvPr>
          <p:cNvSpPr/>
          <p:nvPr/>
        </p:nvSpPr>
        <p:spPr>
          <a:xfrm>
            <a:off x="3649800" y="1065300"/>
            <a:ext cx="1872000" cy="1872000"/>
          </a:xfrm>
          <a:prstGeom prst="ellipse">
            <a:avLst/>
          </a:prstGeom>
          <a:solidFill>
            <a:srgbClr val="222222">
              <a:alpha val="8509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ES" sz="18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Base de datos</a:t>
            </a:r>
            <a:endParaRPr sz="1800" b="1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7" name="Google Shape;197;p24">
            <a:extLst>
              <a:ext uri="{FF2B5EF4-FFF2-40B4-BE49-F238E27FC236}">
                <a16:creationId xmlns:a16="http://schemas.microsoft.com/office/drawing/2014/main" id="{D2B02CED-173B-400A-AFD8-2A8261AA10D9}"/>
              </a:ext>
            </a:extLst>
          </p:cNvPr>
          <p:cNvSpPr/>
          <p:nvPr/>
        </p:nvSpPr>
        <p:spPr>
          <a:xfrm>
            <a:off x="3649800" y="2995425"/>
            <a:ext cx="1872000" cy="1872000"/>
          </a:xfrm>
          <a:prstGeom prst="ellipse">
            <a:avLst/>
          </a:prstGeom>
          <a:solidFill>
            <a:srgbClr val="222222">
              <a:alpha val="8509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Página web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/>
          <p:nvPr/>
        </p:nvSpPr>
        <p:spPr>
          <a:xfrm>
            <a:off x="4907067" y="2001300"/>
            <a:ext cx="1872000" cy="1872000"/>
          </a:xfrm>
          <a:prstGeom prst="ellipse">
            <a:avLst/>
          </a:prstGeom>
          <a:solidFill>
            <a:srgbClr val="FF8700">
              <a:alpha val="85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Robot de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indexación</a:t>
            </a:r>
            <a:endParaRPr lang="en-US" sz="1800" b="1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  <a:p>
            <a:pPr algn="ctr"/>
            <a:r>
              <a:rPr lang="es-ES" sz="18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J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AVA</a:t>
            </a:r>
            <a:endParaRPr sz="1800" b="1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198" name="Google Shape;198;p24"/>
          <p:cNvSpPr/>
          <p:nvPr/>
        </p:nvSpPr>
        <p:spPr>
          <a:xfrm>
            <a:off x="2406434" y="2001300"/>
            <a:ext cx="1872000" cy="1872000"/>
          </a:xfrm>
          <a:prstGeom prst="ellipse">
            <a:avLst/>
          </a:prstGeom>
          <a:solidFill>
            <a:srgbClr val="FF8700">
              <a:alpha val="85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Motor de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búsqueda</a:t>
            </a:r>
            <a:endParaRPr lang="en-US"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HP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00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1028475" y="1888149"/>
            <a:ext cx="616640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¿Cómo es la página web?</a:t>
            </a:r>
            <a:endParaRPr dirty="0"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028475" y="2848072"/>
            <a:ext cx="7682388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¿Cómo se programó el </a:t>
            </a:r>
            <a:r>
              <a:rPr lang="es-ES" dirty="0" err="1"/>
              <a:t>backend</a:t>
            </a:r>
            <a:r>
              <a:rPr lang="es-ES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¿Cómo se ha diseñado?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¿Qué funciones ofrece a los usuarios?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03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ctrTitle" idx="4294967295"/>
          </p:nvPr>
        </p:nvSpPr>
        <p:spPr>
          <a:xfrm>
            <a:off x="906633" y="2061815"/>
            <a:ext cx="73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FF8700"/>
                </a:solidFill>
              </a:rPr>
              <a:t>LARAVEL,</a:t>
            </a:r>
            <a:br>
              <a:rPr lang="en-US" sz="7200" dirty="0">
                <a:solidFill>
                  <a:srgbClr val="FF8700"/>
                </a:solidFill>
              </a:rPr>
            </a:br>
            <a:r>
              <a:rPr lang="en-US" sz="7200" dirty="0">
                <a:solidFill>
                  <a:srgbClr val="FF8700"/>
                </a:solidFill>
              </a:rPr>
              <a:t>BOOTSTRAP,</a:t>
            </a:r>
            <a:br>
              <a:rPr lang="en-US" sz="7200" dirty="0">
                <a:solidFill>
                  <a:srgbClr val="FF8700"/>
                </a:solidFill>
              </a:rPr>
            </a:br>
            <a:r>
              <a:rPr lang="en-US" sz="7200" dirty="0">
                <a:solidFill>
                  <a:srgbClr val="FF8700"/>
                </a:solidFill>
              </a:rPr>
              <a:t>JQUERY</a:t>
            </a:r>
            <a:endParaRPr sz="7200" dirty="0">
              <a:solidFill>
                <a:srgbClr val="FF87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DCBEC0-61B8-4A33-A1F2-7C2848F151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41" b="89741" l="5000" r="95568">
                        <a14:foregroundMark x1="48977" y1="7441" x2="51250" y2="10147"/>
                        <a14:foregroundMark x1="8409" y1="35062" x2="9659" y2="37880"/>
                        <a14:foregroundMark x1="8636" y1="46223" x2="10682" y2="49154"/>
                        <a14:foregroundMark x1="5227" y1="47012" x2="5455" y2="46674"/>
                        <a14:foregroundMark x1="5000" y1="35062" x2="5000" y2="35400"/>
                        <a14:foregroundMark x1="89318" y1="34386" x2="90568" y2="57835"/>
                        <a14:foregroundMark x1="94091" y1="35626" x2="94318" y2="35626"/>
                        <a14:foregroundMark x1="93068" y1="33822" x2="94318" y2="35062"/>
                        <a14:foregroundMark x1="93750" y1="47012" x2="94545" y2="46674"/>
                        <a14:foregroundMark x1="94545" y1="57384" x2="94773" y2="58286"/>
                        <a14:foregroundMark x1="94318" y1="46674" x2="95568" y2="45998"/>
                        <a14:foregroundMark x1="49773" y1="21984" x2="39318" y2="23112"/>
                        <a14:foregroundMark x1="39318" y1="23112" x2="35795" y2="33258"/>
                        <a14:foregroundMark x1="35795" y1="33258" x2="41591" y2="42503"/>
                        <a14:foregroundMark x1="41591" y1="42503" x2="51932" y2="48140"/>
                        <a14:foregroundMark x1="51932" y1="48140" x2="62841" y2="44870"/>
                        <a14:foregroundMark x1="62841" y1="44870" x2="63636" y2="34611"/>
                        <a14:foregroundMark x1="63636" y1="34611" x2="50227" y2="30552"/>
                        <a14:foregroundMark x1="50227" y1="30552" x2="37386" y2="34611"/>
                        <a14:foregroundMark x1="37386" y1="34611" x2="49205" y2="33484"/>
                        <a14:foregroundMark x1="49205" y1="33484" x2="59886" y2="40474"/>
                        <a14:foregroundMark x1="59886" y1="40474" x2="59432" y2="37317"/>
                        <a14:foregroundMark x1="62727" y1="31116" x2="50455" y2="39008"/>
                        <a14:foregroundMark x1="50455" y1="39008" x2="46364" y2="30214"/>
                        <a14:foregroundMark x1="46364" y1="30214" x2="56023" y2="31680"/>
                        <a14:foregroundMark x1="56023" y1="31680" x2="60682" y2="43292"/>
                        <a14:foregroundMark x1="60682" y1="43292" x2="51477" y2="37993"/>
                        <a14:foregroundMark x1="51477" y1="37993" x2="48636" y2="28749"/>
                        <a14:foregroundMark x1="48636" y1="28749" x2="58295" y2="22999"/>
                        <a14:foregroundMark x1="58295" y1="22999" x2="67273" y2="35400"/>
                        <a14:foregroundMark x1="67273" y1="35400" x2="67614" y2="45096"/>
                        <a14:foregroundMark x1="67614" y1="45096" x2="56705" y2="43292"/>
                        <a14:foregroundMark x1="56705" y1="43292" x2="60000" y2="32920"/>
                        <a14:foregroundMark x1="60000" y1="32920" x2="59659" y2="42165"/>
                        <a14:foregroundMark x1="59659" y1="42165" x2="48295" y2="39008"/>
                        <a14:foregroundMark x1="48295" y1="39008" x2="49205" y2="29651"/>
                        <a14:foregroundMark x1="49205" y1="29651" x2="64886" y2="30665"/>
                        <a14:foregroundMark x1="64886" y1="30665" x2="60682" y2="38557"/>
                        <a14:foregroundMark x1="47727" y1="42728" x2="42159" y2="33935"/>
                        <a14:foregroundMark x1="42159" y1="33935" x2="46023" y2="44532"/>
                        <a14:foregroundMark x1="46023" y1="44532" x2="47273" y2="395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7842" y="1753648"/>
            <a:ext cx="1762116" cy="17761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ACFB3F-1E0C-403B-85D6-4A21F8DFB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3817" y="2762250"/>
            <a:ext cx="2381250" cy="2381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F8F807-CE33-4E5C-A579-CDECAADB47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4880" y="536691"/>
            <a:ext cx="3442458" cy="1625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</TotalTime>
  <Words>277</Words>
  <Application>Microsoft Office PowerPoint</Application>
  <PresentationFormat>Presentación en pantalla (16:9)</PresentationFormat>
  <Paragraphs>76</Paragraphs>
  <Slides>20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Dosis</vt:lpstr>
      <vt:lpstr>Arial</vt:lpstr>
      <vt:lpstr>Roboto</vt:lpstr>
      <vt:lpstr>William template</vt:lpstr>
      <vt:lpstr>Presentación de PowerPoint</vt:lpstr>
      <vt:lpstr>1. ¿Qué es Loopz?</vt:lpstr>
      <vt:lpstr>Componentes y características</vt:lpstr>
      <vt:lpstr>2. ¿Cómo funciona?</vt:lpstr>
      <vt:lpstr>Robot de indexación</vt:lpstr>
      <vt:lpstr>Motor de búsqueda</vt:lpstr>
      <vt:lpstr>Coordinación Motor - Robot</vt:lpstr>
      <vt:lpstr>3. ¿Cómo es la página web?</vt:lpstr>
      <vt:lpstr>LARAVEL, BOOTSTRAP, JQUERY</vt:lpstr>
      <vt:lpstr>Páginas  principales</vt:lpstr>
      <vt:lpstr>Páginas de resultados</vt:lpstr>
      <vt:lpstr>Panel de configuración</vt:lpstr>
      <vt:lpstr>Panel de administración</vt:lpstr>
      <vt:lpstr>Login y registro</vt:lpstr>
      <vt:lpstr>Emails</vt:lpstr>
      <vt:lpstr>Diseño adaptativo</vt:lpstr>
      <vt:lpstr>4. Seguridad</vt:lpstr>
      <vt:lpstr>Seguridad</vt:lpstr>
      <vt:lpstr>100%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López Marqués</cp:lastModifiedBy>
  <cp:revision>46</cp:revision>
  <dcterms:modified xsi:type="dcterms:W3CDTF">2019-05-26T16:42:50Z</dcterms:modified>
</cp:coreProperties>
</file>